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3.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slides/slide6.xml" Type="http://schemas.openxmlformats.org/officeDocument/2006/relationships/slide" Id="rId11"/><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 name="Shape 33"/>
        <p:cNvGrpSpPr/>
        <p:nvPr/>
      </p:nvGrpSpPr>
      <p:grpSpPr>
        <a:xfrm>
          <a:off y="0" x="0"/>
          <a:ext cy="0" cx="0"/>
          <a:chOff y="0" x="0"/>
          <a:chExt cy="0" cx="0"/>
        </a:xfrm>
      </p:grpSpPr>
      <p:sp>
        <p:nvSpPr>
          <p:cNvPr id="34" name="Shape 3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5" name="Shape 3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 name="Shape 40"/>
        <p:cNvGrpSpPr/>
        <p:nvPr/>
      </p:nvGrpSpPr>
      <p:grpSpPr>
        <a:xfrm>
          <a:off y="0" x="0"/>
          <a:ext cy="0" cx="0"/>
          <a:chOff y="0" x="0"/>
          <a:chExt cy="0" cx="0"/>
        </a:xfrm>
      </p:grpSpPr>
      <p:sp>
        <p:nvSpPr>
          <p:cNvPr id="41" name="Shape 4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2" name="Shape 4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 name="Shape 54"/>
        <p:cNvGrpSpPr/>
        <p:nvPr/>
      </p:nvGrpSpPr>
      <p:grpSpPr>
        <a:xfrm>
          <a:off y="0" x="0"/>
          <a:ext cy="0" cx="0"/>
          <a:chOff y="0" x="0"/>
          <a:chExt cy="0" cx="0"/>
        </a:xfrm>
      </p:grpSpPr>
      <p:sp>
        <p:nvSpPr>
          <p:cNvPr id="55" name="Shape 5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6" name="Shape 5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3" name="Shape 6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idx="1" type="subTitle"/>
          </p:nvPr>
        </p:nvSpPr>
        <p:spPr>
          <a:xfrm>
            <a:off y="2840053" x="685800"/>
            <a:ext cy="784799" cx="7772400"/>
          </a:xfrm>
          <a:prstGeom prst="rect">
            <a:avLst/>
          </a:prstGeom>
        </p:spPr>
        <p:txBody>
          <a:bodyPr bIns="91425" rIns="91425" lIns="91425" tIns="91425" anchor="t" anchorCtr="0"/>
          <a:lstStyle>
            <a:lvl1pPr algn="ctr" marL="0">
              <a:spcBef>
                <a:spcPts val="0"/>
              </a:spcBef>
              <a:buClr>
                <a:schemeClr val="lt2"/>
              </a:buClr>
              <a:buNone/>
              <a:defRPr>
                <a:solidFill>
                  <a:schemeClr val="lt2"/>
                </a:solidFill>
              </a:defRPr>
            </a:lvl1pPr>
            <a:lvl2pPr algn="ctr" indent="190500" marL="0">
              <a:spcBef>
                <a:spcPts val="0"/>
              </a:spcBef>
              <a:buClr>
                <a:schemeClr val="lt2"/>
              </a:buClr>
              <a:buSzPct val="100000"/>
              <a:buNone/>
              <a:defRPr sz="3000">
                <a:solidFill>
                  <a:schemeClr val="lt2"/>
                </a:solidFill>
              </a:defRPr>
            </a:lvl2pPr>
            <a:lvl3pPr algn="ctr" indent="190500" marL="0">
              <a:spcBef>
                <a:spcPts val="0"/>
              </a:spcBef>
              <a:buClr>
                <a:schemeClr val="lt2"/>
              </a:buClr>
              <a:buSzPct val="100000"/>
              <a:buNone/>
              <a:defRPr sz="3000">
                <a:solidFill>
                  <a:schemeClr val="lt2"/>
                </a:solidFill>
              </a:defRPr>
            </a:lvl3pPr>
            <a:lvl4pPr algn="ctr" indent="190500" marL="0">
              <a:spcBef>
                <a:spcPts val="0"/>
              </a:spcBef>
              <a:buClr>
                <a:schemeClr val="lt2"/>
              </a:buClr>
              <a:buSzPct val="100000"/>
              <a:buNone/>
              <a:defRPr sz="3000">
                <a:solidFill>
                  <a:schemeClr val="lt2"/>
                </a:solidFill>
              </a:defRPr>
            </a:lvl4pPr>
            <a:lvl5pPr algn="ctr" indent="190500" marL="0">
              <a:spcBef>
                <a:spcPts val="0"/>
              </a:spcBef>
              <a:buClr>
                <a:schemeClr val="lt2"/>
              </a:buClr>
              <a:buSzPct val="100000"/>
              <a:buNone/>
              <a:defRPr sz="3000">
                <a:solidFill>
                  <a:schemeClr val="lt2"/>
                </a:solidFill>
              </a:defRPr>
            </a:lvl5pPr>
            <a:lvl6pPr algn="ctr" indent="190500" marL="0">
              <a:spcBef>
                <a:spcPts val="0"/>
              </a:spcBef>
              <a:buClr>
                <a:schemeClr val="lt2"/>
              </a:buClr>
              <a:buSzPct val="100000"/>
              <a:buNone/>
              <a:defRPr sz="3000">
                <a:solidFill>
                  <a:schemeClr val="lt2"/>
                </a:solidFill>
              </a:defRPr>
            </a:lvl6pPr>
            <a:lvl7pPr algn="ctr" indent="190500" marL="0">
              <a:spcBef>
                <a:spcPts val="0"/>
              </a:spcBef>
              <a:buClr>
                <a:schemeClr val="lt2"/>
              </a:buClr>
              <a:buSzPct val="100000"/>
              <a:buNone/>
              <a:defRPr sz="3000">
                <a:solidFill>
                  <a:schemeClr val="lt2"/>
                </a:solidFill>
              </a:defRPr>
            </a:lvl7pPr>
            <a:lvl8pPr algn="ctr" indent="190500" marL="0">
              <a:spcBef>
                <a:spcPts val="0"/>
              </a:spcBef>
              <a:buClr>
                <a:schemeClr val="lt2"/>
              </a:buClr>
              <a:buSzPct val="100000"/>
              <a:buNone/>
              <a:defRPr sz="3000">
                <a:solidFill>
                  <a:schemeClr val="lt2"/>
                </a:solidFill>
              </a:defRPr>
            </a:lvl8pPr>
            <a:lvl9pPr algn="ctr" indent="190500" marL="0">
              <a:spcBef>
                <a:spcPts val="0"/>
              </a:spcBef>
              <a:buClr>
                <a:schemeClr val="lt2"/>
              </a:buClr>
              <a:buSzPct val="100000"/>
              <a:buNone/>
              <a:defRPr sz="3000">
                <a:solidFill>
                  <a:schemeClr val="lt2"/>
                </a:solidFill>
              </a:defRPr>
            </a:lvl9pPr>
          </a:lstStyle>
          <a:p/>
        </p:txBody>
      </p:sp>
      <p:sp>
        <p:nvSpPr>
          <p:cNvPr id="9" name="Shape 9"/>
          <p:cNvSpPr txBox="1"/>
          <p:nvPr>
            <p:ph type="ctrTitle"/>
          </p:nvPr>
        </p:nvSpPr>
        <p:spPr>
          <a:xfrm>
            <a:off y="1583342" x="685800"/>
            <a:ext cy="1159799"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2" name="Shape 12"/>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5" name="Shape 15"/>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buClr>
                <a:schemeClr val="lt1"/>
              </a:buClr>
              <a:buSzPct val="100000"/>
              <a:buNone/>
              <a:defRPr b="1" sz="3600">
                <a:solidFill>
                  <a:schemeClr val="lt1"/>
                </a:solidFill>
              </a:defRPr>
            </a:lvl1pPr>
            <a:lvl2pPr indent="228600" marL="0">
              <a:buClr>
                <a:schemeClr val="lt1"/>
              </a:buClr>
              <a:buSzPct val="100000"/>
              <a:buNone/>
              <a:defRPr b="1" sz="3600">
                <a:solidFill>
                  <a:schemeClr val="lt1"/>
                </a:solidFill>
              </a:defRPr>
            </a:lvl2pPr>
            <a:lvl3pPr indent="228600" marL="0">
              <a:buClr>
                <a:schemeClr val="lt1"/>
              </a:buClr>
              <a:buSzPct val="100000"/>
              <a:buNone/>
              <a:defRPr b="1" sz="3600">
                <a:solidFill>
                  <a:schemeClr val="lt1"/>
                </a:solidFill>
              </a:defRPr>
            </a:lvl3pPr>
            <a:lvl4pPr indent="228600" marL="0">
              <a:buClr>
                <a:schemeClr val="lt1"/>
              </a:buClr>
              <a:buSzPct val="100000"/>
              <a:buNone/>
              <a:defRPr b="1" sz="3600">
                <a:solidFill>
                  <a:schemeClr val="lt1"/>
                </a:solidFill>
              </a:defRPr>
            </a:lvl4pPr>
            <a:lvl5pPr indent="228600" marL="0">
              <a:buClr>
                <a:schemeClr val="lt1"/>
              </a:buClr>
              <a:buSzPct val="100000"/>
              <a:buNone/>
              <a:defRPr b="1" sz="3600">
                <a:solidFill>
                  <a:schemeClr val="lt1"/>
                </a:solidFill>
              </a:defRPr>
            </a:lvl5pPr>
            <a:lvl6pPr indent="228600" marL="0">
              <a:buClr>
                <a:schemeClr val="lt1"/>
              </a:buClr>
              <a:buSzPct val="100000"/>
              <a:buNone/>
              <a:defRPr b="1" sz="3600">
                <a:solidFill>
                  <a:schemeClr val="lt1"/>
                </a:solidFill>
              </a:defRPr>
            </a:lvl6pPr>
            <a:lvl7pPr indent="228600" marL="0">
              <a:buClr>
                <a:schemeClr val="lt1"/>
              </a:buClr>
              <a:buSzPct val="100000"/>
              <a:buNone/>
              <a:defRPr b="1" sz="3600">
                <a:solidFill>
                  <a:schemeClr val="lt1"/>
                </a:solidFill>
              </a:defRPr>
            </a:lvl7pPr>
            <a:lvl8pPr indent="228600" marL="0">
              <a:buClr>
                <a:schemeClr val="lt1"/>
              </a:buClr>
              <a:buSzPct val="100000"/>
              <a:buNone/>
              <a:defRPr b="1" sz="3600">
                <a:solidFill>
                  <a:schemeClr val="lt1"/>
                </a:solidFill>
              </a:defRPr>
            </a:lvl8pPr>
            <a:lvl9pPr indent="228600" marL="0">
              <a:buClr>
                <a:schemeClr val="lt1"/>
              </a:buClr>
              <a:buSzPct val="100000"/>
              <a:buNone/>
              <a:defRPr b="1" sz="3600">
                <a:solidFill>
                  <a:schemeClr val="lt1"/>
                </a:solidFill>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lt1"/>
              </a:buClr>
              <a:buSzPct val="100000"/>
              <a:defRPr sz="3000">
                <a:solidFill>
                  <a:schemeClr val="lt1"/>
                </a:solidFill>
              </a:defRPr>
            </a:lvl1pPr>
            <a:lvl2pPr indent="-133350" marL="742950">
              <a:spcBef>
                <a:spcPts val="480"/>
              </a:spcBef>
              <a:buClr>
                <a:schemeClr val="lt1"/>
              </a:buClr>
              <a:buSzPct val="100000"/>
              <a:defRPr sz="2400">
                <a:solidFill>
                  <a:schemeClr val="lt1"/>
                </a:solidFill>
              </a:defRPr>
            </a:lvl2pPr>
            <a:lvl3pPr indent="-76200" marL="1143000">
              <a:spcBef>
                <a:spcPts val="480"/>
              </a:spcBef>
              <a:buClr>
                <a:schemeClr val="lt1"/>
              </a:buClr>
              <a:buSzPct val="100000"/>
              <a:defRPr sz="2400">
                <a:solidFill>
                  <a:schemeClr val="lt1"/>
                </a:solidFill>
              </a:defRPr>
            </a:lvl3pPr>
            <a:lvl4pPr indent="-114300" marL="1600200">
              <a:spcBef>
                <a:spcPts val="360"/>
              </a:spcBef>
              <a:buClr>
                <a:schemeClr val="lt1"/>
              </a:buClr>
              <a:buSzPct val="100000"/>
              <a:defRPr sz="1800">
                <a:solidFill>
                  <a:schemeClr val="lt1"/>
                </a:solidFill>
              </a:defRPr>
            </a:lvl4pPr>
            <a:lvl5pPr indent="-114300" marL="2057400">
              <a:spcBef>
                <a:spcPts val="360"/>
              </a:spcBef>
              <a:buClr>
                <a:schemeClr val="lt1"/>
              </a:buClr>
              <a:buSzPct val="100000"/>
              <a:defRPr sz="1800">
                <a:solidFill>
                  <a:schemeClr val="lt1"/>
                </a:solidFill>
              </a:defRPr>
            </a:lvl5pPr>
            <a:lvl6pPr indent="-114300" marL="2514600">
              <a:spcBef>
                <a:spcPts val="360"/>
              </a:spcBef>
              <a:buClr>
                <a:schemeClr val="lt1"/>
              </a:buClr>
              <a:buSzPct val="100000"/>
              <a:defRPr sz="1800">
                <a:solidFill>
                  <a:schemeClr val="lt1"/>
                </a:solidFill>
              </a:defRPr>
            </a:lvl6pPr>
            <a:lvl7pPr indent="-114300" marL="2971800">
              <a:spcBef>
                <a:spcPts val="360"/>
              </a:spcBef>
              <a:buClr>
                <a:schemeClr val="lt1"/>
              </a:buClr>
              <a:buSzPct val="100000"/>
              <a:defRPr sz="1800">
                <a:solidFill>
                  <a:schemeClr val="lt1"/>
                </a:solidFill>
              </a:defRPr>
            </a:lvl7pPr>
            <a:lvl8pPr indent="-114300" marL="3429000">
              <a:spcBef>
                <a:spcPts val="360"/>
              </a:spcBef>
              <a:buClr>
                <a:schemeClr val="lt1"/>
              </a:buClr>
              <a:buSzPct val="100000"/>
              <a:defRPr sz="1800">
                <a:solidFill>
                  <a:schemeClr val="lt1"/>
                </a:solidFill>
              </a:defRPr>
            </a:lvl8pPr>
            <a:lvl9pPr indent="-114300" marL="3886200">
              <a:spcBef>
                <a:spcPts val="360"/>
              </a:spcBef>
              <a:buClr>
                <a:schemeClr val="lt1"/>
              </a:buClr>
              <a:buSzPct val="100000"/>
              <a:defRPr sz="1800">
                <a:solidFill>
                  <a:schemeClr val="lt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4.xml" Type="http://schemas.openxmlformats.org/officeDocument/2006/relationships/slideLayout" Id="rId1"/><Relationship Target="../media/image01.jpg" Type="http://schemas.openxmlformats.org/officeDocument/2006/relationships/image" Id="rId4"/><Relationship Target="../media/image00.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3.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3.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3.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3.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1583342" x="685800"/>
            <a:ext cy="1159856" cx="7772400"/>
          </a:xfrm>
          <a:prstGeom prst="rect">
            <a:avLst/>
          </a:prstGeom>
        </p:spPr>
        <p:txBody>
          <a:bodyPr bIns="91425" rIns="91425" lIns="91425" tIns="91425" anchor="b" anchorCtr="0">
            <a:noAutofit/>
          </a:bodyPr>
          <a:lstStyle/>
          <a:p>
            <a:pPr>
              <a:buNone/>
            </a:pPr>
            <a:r>
              <a:rPr lang="en">
                <a:solidFill>
                  <a:srgbClr val="EFEFEF"/>
                </a:solidFill>
                <a:latin typeface="Georgia"/>
                <a:ea typeface="Georgia"/>
                <a:cs typeface="Georgia"/>
                <a:sym typeface="Georgia"/>
              </a:rPr>
              <a:t>Pol Pot vs. Macbeth</a:t>
            </a:r>
          </a:p>
        </p:txBody>
      </p:sp>
      <p:sp>
        <p:nvSpPr>
          <p:cNvPr id="24" name="Shape 24"/>
          <p:cNvSpPr txBox="1"/>
          <p:nvPr>
            <p:ph idx="1" type="subTitle"/>
          </p:nvPr>
        </p:nvSpPr>
        <p:spPr>
          <a:xfrm>
            <a:off y="2840053" x="685800"/>
            <a:ext cy="784737" cx="7772400"/>
          </a:xfrm>
          <a:prstGeom prst="rect">
            <a:avLst/>
          </a:prstGeom>
        </p:spPr>
        <p:txBody>
          <a:bodyPr bIns="91425" rIns="91425" lIns="91425" tIns="91425" anchor="t" anchorCtr="0">
            <a:noAutofit/>
          </a:bodyPr>
          <a:lstStyle/>
          <a:p>
            <a:pPr>
              <a:buNone/>
            </a:pPr>
            <a:r>
              <a:rPr lang="en">
                <a:latin typeface="Georgia"/>
                <a:ea typeface="Georgia"/>
                <a:cs typeface="Georgia"/>
                <a:sym typeface="Georgia"/>
              </a:rPr>
              <a:t>Mitch B. &amp; Paige S.</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title"/>
          </p:nvPr>
        </p:nvSpPr>
        <p:spPr>
          <a:xfrm>
            <a:off y="205978" x="457200"/>
            <a:ext cy="857400" cx="8229600"/>
          </a:xfrm>
          <a:prstGeom prst="rect">
            <a:avLst/>
          </a:prstGeom>
        </p:spPr>
        <p:txBody>
          <a:bodyPr bIns="91425" rIns="91425" lIns="91425" tIns="91425" anchor="b" anchorCtr="0">
            <a:noAutofit/>
          </a:bodyPr>
          <a:lstStyle/>
          <a:p>
            <a:pPr algn="ctr">
              <a:buNone/>
            </a:pPr>
            <a:r>
              <a:rPr lang="en">
                <a:latin typeface="Georgia"/>
                <a:ea typeface="Georgia"/>
                <a:cs typeface="Georgia"/>
                <a:sym typeface="Georgia"/>
              </a:rPr>
              <a:t>Similarities</a:t>
            </a:r>
          </a:p>
        </p:txBody>
      </p:sp>
      <p:pic>
        <p:nvPicPr>
          <p:cNvPr id="30" name="Shape 30"/>
          <p:cNvPicPr preferRelativeResize="0"/>
          <p:nvPr/>
        </p:nvPicPr>
        <p:blipFill>
          <a:blip r:embed="rId3"/>
          <a:stretch>
            <a:fillRect/>
          </a:stretch>
        </p:blipFill>
        <p:spPr>
          <a:xfrm>
            <a:off y="1393050" x="1218925"/>
            <a:ext cy="3338050" cx="2680474"/>
          </a:xfrm>
          <a:prstGeom prst="rect">
            <a:avLst/>
          </a:prstGeom>
          <a:noFill/>
          <a:ln>
            <a:noFill/>
          </a:ln>
        </p:spPr>
      </p:pic>
      <p:sp>
        <p:nvSpPr>
          <p:cNvPr id="31" name="Shape 31"/>
          <p:cNvSpPr txBox="1"/>
          <p:nvPr/>
        </p:nvSpPr>
        <p:spPr>
          <a:xfrm>
            <a:off y="2650325" x="3954425"/>
            <a:ext cy="823500" cx="1514999"/>
          </a:xfrm>
          <a:prstGeom prst="rect">
            <a:avLst/>
          </a:prstGeom>
        </p:spPr>
        <p:txBody>
          <a:bodyPr bIns="91425" rIns="91425" lIns="91425" tIns="91425" anchor="t" anchorCtr="0">
            <a:noAutofit/>
          </a:bodyPr>
          <a:lstStyle/>
          <a:p>
            <a:pPr algn="ctr">
              <a:buNone/>
            </a:pPr>
            <a:r>
              <a:rPr sz="4800" lang="en">
                <a:solidFill>
                  <a:srgbClr val="A61C00"/>
                </a:solidFill>
                <a:latin typeface="Syncopate"/>
                <a:ea typeface="Syncopate"/>
                <a:cs typeface="Syncopate"/>
                <a:sym typeface="Syncopate"/>
              </a:rPr>
              <a:t>Vs.</a:t>
            </a:r>
          </a:p>
        </p:txBody>
      </p:sp>
      <p:pic>
        <p:nvPicPr>
          <p:cNvPr id="32" name="Shape 32"/>
          <p:cNvPicPr preferRelativeResize="0"/>
          <p:nvPr/>
        </p:nvPicPr>
        <p:blipFill>
          <a:blip r:embed="rId4"/>
          <a:stretch>
            <a:fillRect/>
          </a:stretch>
        </p:blipFill>
        <p:spPr>
          <a:xfrm>
            <a:off y="1393049" x="5524458"/>
            <a:ext cy="3338050" cx="2501540"/>
          </a:xfrm>
          <a:prstGeom prst="rect">
            <a:avLst/>
          </a:prstGeom>
          <a:noFill/>
          <a:ln>
            <a:noFill/>
          </a:ln>
        </p:spPr>
      </p:pic>
    </p:spTree>
  </p:cSld>
  <p:clrMapOvr>
    <a:masterClrMapping/>
  </p:clrMapOvr>
  <p:timing>
    <p:tnLst>
      <p:par>
        <p:cTn restart="never" dur="indefinite" nodeType="tmRoot">
          <p:childTnLst>
            <p:seq nextAc="seek" concurrent="1">
              <p:cTn id="2" dur="indefinite" nodeType="mainSeq">
                <p:childTnLst>
                  <p:par>
                    <p:cTn fill="hold">
                      <p:stCondLst>
                        <p:cond delay="indefinite"/>
                        <p:cond evt="onBegin" delay="0">
                          <p:tn val="2"/>
                        </p:cond>
                      </p:stCondLst>
                      <p:childTnLst>
                        <p:par>
                          <p:cTn fill="hold">
                            <p:stCondLst>
                              <p:cond delay="0"/>
                            </p:stCondLst>
                            <p:childTnLst>
                              <p:par>
                                <p:cTn presetID="10" fill="hold" presetSubtype="0" presetClass="entr" nodeType="after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1500"/>
                                        <p:tgtEl>
                                          <p:spTgt spid="30"/>
                                        </p:tgtEl>
                                      </p:cBhvr>
                                    </p:animEffect>
                                  </p:childTnLst>
                                </p:cTn>
                              </p:par>
                              <p:par>
                                <p:cTn presetID="10" fill="hold" presetSubtype="0" presetClass="entr" nodeType="with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1500"/>
                                        <p:tgtEl>
                                          <p:spTgt spid="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mc:AlternateContent>
    <mc:Choice Requires="p14">
      <p:transition spd="slow">
        <p14:flip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y="0" x="0"/>
          <a:ext cy="0" cx="0"/>
          <a:chOff y="0" x="0"/>
          <a:chExt cy="0" cx="0"/>
        </a:xfrm>
      </p:grpSpPr>
      <p:sp>
        <p:nvSpPr>
          <p:cNvPr id="37" name="Shape 37"/>
          <p:cNvSpPr txBox="1"/>
          <p:nvPr>
            <p:ph type="title"/>
          </p:nvPr>
        </p:nvSpPr>
        <p:spPr>
          <a:xfrm>
            <a:off y="205977" x="457200"/>
            <a:ext cy="1381199" cx="8229600"/>
          </a:xfrm>
          <a:prstGeom prst="rect">
            <a:avLst/>
          </a:prstGeom>
        </p:spPr>
        <p:txBody>
          <a:bodyPr bIns="91425" rIns="91425" lIns="91425" tIns="91425" anchor="b" anchorCtr="0">
            <a:noAutofit/>
          </a:bodyPr>
          <a:lstStyle/>
          <a:p>
            <a:pPr rtl="0" lvl="0">
              <a:buNone/>
            </a:pPr>
            <a:r>
              <a:rPr b="0" sz="3000" lang="en">
                <a:solidFill>
                  <a:srgbClr val="999999"/>
                </a:solidFill>
                <a:latin typeface="Georgia"/>
                <a:ea typeface="Georgia"/>
                <a:cs typeface="Georgia"/>
                <a:sym typeface="Georgia"/>
              </a:rPr>
              <a:t>“I have done the deed.” (II.ii.15)</a:t>
            </a:r>
          </a:p>
          <a:p>
            <a:pPr>
              <a:buNone/>
            </a:pPr>
            <a:r>
              <a:rPr b="0" sz="1800" lang="en">
                <a:latin typeface="Georgia"/>
                <a:ea typeface="Georgia"/>
                <a:cs typeface="Georgia"/>
                <a:sym typeface="Georgia"/>
              </a:rPr>
              <a:t>Both Macbeth and Pol Pot rose to power by seizing it from those who were in power previous to them.</a:t>
            </a:r>
          </a:p>
        </p:txBody>
      </p:sp>
      <p:sp>
        <p:nvSpPr>
          <p:cNvPr id="38" name="Shape 38"/>
          <p:cNvSpPr txBox="1"/>
          <p:nvPr>
            <p:ph idx="1" type="body"/>
          </p:nvPr>
        </p:nvSpPr>
        <p:spPr>
          <a:xfrm>
            <a:off y="1849275" x="457200"/>
            <a:ext cy="3076500" cx="3994500"/>
          </a:xfrm>
          <a:prstGeom prst="rect">
            <a:avLst/>
          </a:prstGeom>
        </p:spPr>
        <p:txBody>
          <a:bodyPr bIns="91425" rIns="91425" lIns="91425" tIns="91425" anchor="t" anchorCtr="0">
            <a:noAutofit/>
          </a:bodyPr>
          <a:lstStyle/>
          <a:p>
            <a:pPr rtl="0" lvl="0" indent="0" marL="0">
              <a:buNone/>
            </a:pPr>
            <a:r>
              <a:rPr u="sng" lang="en">
                <a:solidFill>
                  <a:srgbClr val="CCCCCC"/>
                </a:solidFill>
                <a:latin typeface="Georgia"/>
                <a:ea typeface="Georgia"/>
                <a:cs typeface="Georgia"/>
                <a:sym typeface="Georgia"/>
              </a:rPr>
              <a:t>Macbeth</a:t>
            </a:r>
          </a:p>
          <a:p>
            <a:pPr indent="0" marL="0">
              <a:buNone/>
            </a:pPr>
            <a:r>
              <a:rPr sz="2400" lang="en">
                <a:latin typeface="Georgia"/>
                <a:ea typeface="Georgia"/>
                <a:cs typeface="Georgia"/>
                <a:sym typeface="Georgia"/>
              </a:rPr>
              <a:t>-	Macbeth did this by murdering Duncan, and assuming his throne. </a:t>
            </a:r>
          </a:p>
        </p:txBody>
      </p:sp>
      <p:sp>
        <p:nvSpPr>
          <p:cNvPr id="39" name="Shape 39"/>
          <p:cNvSpPr txBox="1"/>
          <p:nvPr>
            <p:ph idx="2" type="body"/>
          </p:nvPr>
        </p:nvSpPr>
        <p:spPr>
          <a:xfrm>
            <a:off y="1849275" x="4692275"/>
            <a:ext cy="3076500" cx="3994500"/>
          </a:xfrm>
          <a:prstGeom prst="rect">
            <a:avLst/>
          </a:prstGeom>
        </p:spPr>
        <p:txBody>
          <a:bodyPr bIns="91425" rIns="91425" lIns="91425" tIns="91425" anchor="t" anchorCtr="0">
            <a:noAutofit/>
          </a:bodyPr>
          <a:lstStyle/>
          <a:p>
            <a:pPr rtl="0" lvl="0">
              <a:buNone/>
            </a:pPr>
            <a:r>
              <a:rPr u="sng" lang="en">
                <a:solidFill>
                  <a:srgbClr val="CCCCCC"/>
                </a:solidFill>
                <a:latin typeface="Georgia"/>
                <a:ea typeface="Georgia"/>
                <a:cs typeface="Georgia"/>
                <a:sym typeface="Georgia"/>
              </a:rPr>
              <a:t>Pol Pot</a:t>
            </a:r>
          </a:p>
          <a:p>
            <a:pPr rtl="0" lvl="0" indent="0" marL="0">
              <a:buClr>
                <a:schemeClr val="dk1"/>
              </a:buClr>
              <a:buSzPct val="36666"/>
              <a:buFont typeface="Arial"/>
              <a:buNone/>
            </a:pPr>
            <a:r>
              <a:rPr lang="en">
                <a:latin typeface="Georgia"/>
                <a:ea typeface="Georgia"/>
                <a:cs typeface="Georgia"/>
                <a:sym typeface="Georgia"/>
              </a:rPr>
              <a:t>-	</a:t>
            </a:r>
            <a:r>
              <a:rPr sz="2400" lang="en">
                <a:latin typeface="Georgia"/>
                <a:ea typeface="Georgia"/>
                <a:cs typeface="Georgia"/>
                <a:sym typeface="Georgia"/>
              </a:rPr>
              <a:t>Pol did by leading an army to seize Phnom Penh (the capital of Cambodia).</a:t>
            </a:r>
          </a:p>
          <a:p>
            <a:r>
              <a:t/>
            </a:r>
          </a:p>
        </p:txBody>
      </p:sp>
    </p:spTree>
  </p:cSld>
  <p:clrMapOvr>
    <a:masterClrMapping/>
  </p:clrMapOvr>
  <mc:AlternateContent>
    <mc:Choice Requires="p14">
      <p:transition spd="slow">
        <p14:prism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 name="Shape 43"/>
        <p:cNvGrpSpPr/>
        <p:nvPr/>
      </p:nvGrpSpPr>
      <p:grpSpPr>
        <a:xfrm>
          <a:off y="0" x="0"/>
          <a:ext cy="0" cx="0"/>
          <a:chOff y="0" x="0"/>
          <a:chExt cy="0" cx="0"/>
        </a:xfrm>
      </p:grpSpPr>
      <p:sp>
        <p:nvSpPr>
          <p:cNvPr id="44" name="Shape 44"/>
          <p:cNvSpPr txBox="1"/>
          <p:nvPr>
            <p:ph type="title"/>
          </p:nvPr>
        </p:nvSpPr>
        <p:spPr>
          <a:xfrm>
            <a:off y="205975" x="457200"/>
            <a:ext cy="1471199" cx="8229600"/>
          </a:xfrm>
          <a:prstGeom prst="rect">
            <a:avLst/>
          </a:prstGeom>
        </p:spPr>
        <p:txBody>
          <a:bodyPr bIns="91425" rIns="91425" lIns="91425" tIns="91425" anchor="b" anchorCtr="0">
            <a:noAutofit/>
          </a:bodyPr>
          <a:lstStyle/>
          <a:p>
            <a:pPr rtl="0" lvl="0">
              <a:lnSpc>
                <a:spcPct val="100000"/>
              </a:lnSpc>
              <a:buNone/>
            </a:pPr>
            <a:r>
              <a:rPr b="0" sz="2800" lang="en">
                <a:solidFill>
                  <a:srgbClr val="999999"/>
                </a:solidFill>
                <a:latin typeface="Georgia"/>
                <a:ea typeface="Georgia"/>
                <a:cs typeface="Georgia"/>
                <a:sym typeface="Georgia"/>
              </a:rPr>
              <a:t>“Masking the business from the common eye/For sundry weighty reasons.” (III.i.128-129)</a:t>
            </a:r>
          </a:p>
          <a:p>
            <a:pPr>
              <a:lnSpc>
                <a:spcPct val="100000"/>
              </a:lnSpc>
              <a:buNone/>
            </a:pPr>
            <a:r>
              <a:rPr b="0" sz="2000" lang="en">
                <a:latin typeface="Georgia"/>
                <a:ea typeface="Georgia"/>
                <a:cs typeface="Georgia"/>
                <a:sym typeface="Georgia"/>
              </a:rPr>
              <a:t>Macbeth and Pol Pot were both deceiving and put on a false persona.</a:t>
            </a:r>
          </a:p>
        </p:txBody>
      </p:sp>
      <p:sp>
        <p:nvSpPr>
          <p:cNvPr id="45" name="Shape 45"/>
          <p:cNvSpPr txBox="1"/>
          <p:nvPr>
            <p:ph idx="1" type="body"/>
          </p:nvPr>
        </p:nvSpPr>
        <p:spPr>
          <a:xfrm>
            <a:off y="1796850" x="457200"/>
            <a:ext cy="3128999" cx="3994500"/>
          </a:xfrm>
          <a:prstGeom prst="rect">
            <a:avLst/>
          </a:prstGeom>
        </p:spPr>
        <p:txBody>
          <a:bodyPr bIns="91425" rIns="91425" lIns="91425" tIns="91425" anchor="t" anchorCtr="0">
            <a:noAutofit/>
          </a:bodyPr>
          <a:lstStyle/>
          <a:p>
            <a:pPr rtl="0" lvl="0">
              <a:lnSpc>
                <a:spcPct val="115000"/>
              </a:lnSpc>
              <a:spcBef>
                <a:spcPts val="0"/>
              </a:spcBef>
              <a:buNone/>
            </a:pPr>
            <a:r>
              <a:rPr u="sng" lang="en">
                <a:solidFill>
                  <a:srgbClr val="B7B7B7"/>
                </a:solidFill>
                <a:latin typeface="Georgia"/>
                <a:ea typeface="Georgia"/>
                <a:cs typeface="Georgia"/>
                <a:sym typeface="Georgia"/>
              </a:rPr>
              <a:t>Macbeth</a:t>
            </a:r>
          </a:p>
          <a:p>
            <a:pPr rtl="0" lvl="0" indent="0" marL="0">
              <a:lnSpc>
                <a:spcPct val="115000"/>
              </a:lnSpc>
              <a:spcBef>
                <a:spcPts val="0"/>
              </a:spcBef>
              <a:buNone/>
            </a:pPr>
            <a:r>
              <a:rPr sz="1800" lang="en">
                <a:latin typeface="Georgia"/>
                <a:ea typeface="Georgia"/>
                <a:cs typeface="Georgia"/>
                <a:sym typeface="Georgia"/>
              </a:rPr>
              <a:t>-	This is shown by Macbeth when he hires murderers to kill Banquo in order to appear innocent to all his peers. </a:t>
            </a:r>
          </a:p>
        </p:txBody>
      </p:sp>
      <p:sp>
        <p:nvSpPr>
          <p:cNvPr id="46" name="Shape 46"/>
          <p:cNvSpPr txBox="1"/>
          <p:nvPr>
            <p:ph idx="2" type="body"/>
          </p:nvPr>
        </p:nvSpPr>
        <p:spPr>
          <a:xfrm>
            <a:off y="1796850" x="4692300"/>
            <a:ext cy="3128999" cx="3994500"/>
          </a:xfrm>
          <a:prstGeom prst="rect">
            <a:avLst/>
          </a:prstGeom>
        </p:spPr>
        <p:txBody>
          <a:bodyPr bIns="91425" rIns="91425" lIns="91425" tIns="91425" anchor="t" anchorCtr="0">
            <a:noAutofit/>
          </a:bodyPr>
          <a:lstStyle/>
          <a:p>
            <a:pPr rtl="0" lvl="0">
              <a:lnSpc>
                <a:spcPct val="115000"/>
              </a:lnSpc>
              <a:buNone/>
            </a:pPr>
            <a:r>
              <a:rPr u="sng" lang="en">
                <a:solidFill>
                  <a:srgbClr val="B7B7B7"/>
                </a:solidFill>
                <a:latin typeface="Georgia"/>
                <a:ea typeface="Georgia"/>
                <a:cs typeface="Georgia"/>
                <a:sym typeface="Georgia"/>
              </a:rPr>
              <a:t>Pol Pot</a:t>
            </a:r>
          </a:p>
          <a:p>
            <a:pPr rtl="0" lvl="0" indent="0" marL="0">
              <a:lnSpc>
                <a:spcPct val="115000"/>
              </a:lnSpc>
              <a:buClr>
                <a:schemeClr val="dk1"/>
              </a:buClr>
              <a:buSzPct val="61111"/>
              <a:buFont typeface="Arial"/>
              <a:buNone/>
            </a:pPr>
            <a:r>
              <a:rPr sz="1800" lang="en">
                <a:latin typeface="Georgia"/>
                <a:ea typeface="Georgia"/>
                <a:cs typeface="Georgia"/>
                <a:sym typeface="Georgia"/>
              </a:rPr>
              <a:t>-	Pol Pot worked as a teacher during the day and was applauded for his enthusiasm and generous methods. During the night he worked, along with other marxist, to create what eventually led to the formation of the Khmer Rouge.</a:t>
            </a:r>
          </a:p>
          <a:p>
            <a:r>
              <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y="0" x="0"/>
          <a:ext cy="0" cx="0"/>
          <a:chOff y="0" x="0"/>
          <a:chExt cy="0" cx="0"/>
        </a:xfrm>
      </p:grpSpPr>
      <p:sp>
        <p:nvSpPr>
          <p:cNvPr id="51" name="Shape 51"/>
          <p:cNvSpPr txBox="1"/>
          <p:nvPr>
            <p:ph type="title"/>
          </p:nvPr>
        </p:nvSpPr>
        <p:spPr>
          <a:xfrm>
            <a:off y="178075" x="457200"/>
            <a:ext cy="1825199" cx="8229600"/>
          </a:xfrm>
          <a:prstGeom prst="rect">
            <a:avLst/>
          </a:prstGeom>
        </p:spPr>
        <p:txBody>
          <a:bodyPr bIns="91425" rIns="91425" lIns="91425" tIns="91425" anchor="b" anchorCtr="0">
            <a:noAutofit/>
          </a:bodyPr>
          <a:lstStyle/>
          <a:p>
            <a:pPr rtl="0" lvl="0">
              <a:lnSpc>
                <a:spcPct val="100000"/>
              </a:lnSpc>
              <a:buClr>
                <a:schemeClr val="dk1"/>
              </a:buClr>
              <a:buSzPct val="45833"/>
              <a:buFont typeface="Arial"/>
              <a:buNone/>
            </a:pPr>
            <a:r>
              <a:rPr b="0" sz="2400" lang="en">
                <a:solidFill>
                  <a:srgbClr val="999999"/>
                </a:solidFill>
                <a:latin typeface="Georgia"/>
                <a:ea typeface="Georgia"/>
                <a:cs typeface="Georgia"/>
                <a:sym typeface="Georgia"/>
              </a:rPr>
              <a:t>“It is concluded. Banquo, thy soul’s flight,</a:t>
            </a:r>
          </a:p>
          <a:p>
            <a:pPr rtl="0" lvl="0">
              <a:lnSpc>
                <a:spcPct val="100000"/>
              </a:lnSpc>
              <a:buNone/>
            </a:pPr>
            <a:r>
              <a:rPr b="0" sz="2400" lang="en">
                <a:solidFill>
                  <a:srgbClr val="999999"/>
                </a:solidFill>
                <a:latin typeface="Georgia"/>
                <a:ea typeface="Georgia"/>
                <a:cs typeface="Georgia"/>
                <a:sym typeface="Georgia"/>
              </a:rPr>
              <a:t>If it find heaven, must find it out tonight.”(III.i.146-147) </a:t>
            </a:r>
          </a:p>
          <a:p>
            <a:pPr rtl="0" lvl="0">
              <a:lnSpc>
                <a:spcPct val="100000"/>
              </a:lnSpc>
              <a:buNone/>
            </a:pPr>
            <a:r>
              <a:rPr b="0" sz="1800" lang="en">
                <a:solidFill>
                  <a:srgbClr val="EFEFEF"/>
                </a:solidFill>
                <a:latin typeface="Georgia"/>
                <a:ea typeface="Georgia"/>
                <a:cs typeface="Georgia"/>
                <a:sym typeface="Georgia"/>
              </a:rPr>
              <a:t>Both Macbeth and Pol Pot became mad with power and increasingly paranoid, which eventually led to them killing those who they once cherished.</a:t>
            </a:r>
          </a:p>
          <a:p>
            <a:r>
              <a:t/>
            </a:r>
          </a:p>
        </p:txBody>
      </p:sp>
      <p:sp>
        <p:nvSpPr>
          <p:cNvPr id="52" name="Shape 52"/>
          <p:cNvSpPr txBox="1"/>
          <p:nvPr>
            <p:ph idx="1" type="body"/>
          </p:nvPr>
        </p:nvSpPr>
        <p:spPr>
          <a:xfrm>
            <a:off y="1513600" x="457200"/>
            <a:ext cy="3412200" cx="3994500"/>
          </a:xfrm>
          <a:prstGeom prst="rect">
            <a:avLst/>
          </a:prstGeom>
        </p:spPr>
        <p:txBody>
          <a:bodyPr bIns="91425" rIns="91425" lIns="91425" tIns="91425" anchor="t" anchorCtr="0">
            <a:noAutofit/>
          </a:bodyPr>
          <a:lstStyle/>
          <a:p>
            <a:pPr rtl="0" lvl="0">
              <a:buNone/>
            </a:pPr>
            <a:r>
              <a:rPr u="sng" lang="en">
                <a:solidFill>
                  <a:srgbClr val="999999"/>
                </a:solidFill>
                <a:latin typeface="Georgia"/>
                <a:ea typeface="Georgia"/>
                <a:cs typeface="Georgia"/>
                <a:sym typeface="Georgia"/>
              </a:rPr>
              <a:t>Macbeth</a:t>
            </a:r>
          </a:p>
          <a:p>
            <a:pPr rtl="0" lvl="0">
              <a:buNone/>
            </a:pPr>
            <a:r>
              <a:rPr sz="1800" lang="en">
                <a:latin typeface="Georgia"/>
                <a:ea typeface="Georgia"/>
                <a:cs typeface="Georgia"/>
                <a:sym typeface="Georgia"/>
              </a:rPr>
              <a:t>-	Macbeth became very paranoid because of his lust of power and due to what Banquo knew. Macbeth took his knowledge as a threat to the throne, which led to Macbeth plotting against and murdering the man he once was such close friends with.</a:t>
            </a:r>
          </a:p>
        </p:txBody>
      </p:sp>
      <p:sp>
        <p:nvSpPr>
          <p:cNvPr id="53" name="Shape 53"/>
          <p:cNvSpPr txBox="1"/>
          <p:nvPr>
            <p:ph idx="2" type="body"/>
          </p:nvPr>
        </p:nvSpPr>
        <p:spPr>
          <a:xfrm>
            <a:off y="1513650" x="4692275"/>
            <a:ext cy="3412200" cx="3994500"/>
          </a:xfrm>
          <a:prstGeom prst="rect">
            <a:avLst/>
          </a:prstGeom>
        </p:spPr>
        <p:txBody>
          <a:bodyPr bIns="91425" rIns="91425" lIns="91425" tIns="91425" anchor="t" anchorCtr="0">
            <a:noAutofit/>
          </a:bodyPr>
          <a:lstStyle/>
          <a:p>
            <a:pPr rtl="0" lvl="0">
              <a:buNone/>
            </a:pPr>
            <a:r>
              <a:rPr u="sng" lang="en">
                <a:solidFill>
                  <a:srgbClr val="999999"/>
                </a:solidFill>
                <a:latin typeface="Georgia"/>
                <a:ea typeface="Georgia"/>
                <a:cs typeface="Georgia"/>
                <a:sym typeface="Georgia"/>
              </a:rPr>
              <a:t>Pol Pot</a:t>
            </a:r>
          </a:p>
          <a:p>
            <a:pPr rtl="0" lvl="0">
              <a:buNone/>
            </a:pPr>
            <a:r>
              <a:rPr sz="1800" lang="en">
                <a:latin typeface="Georgia"/>
                <a:ea typeface="Georgia"/>
                <a:cs typeface="Georgia"/>
                <a:sym typeface="Georgia"/>
              </a:rPr>
              <a:t>-	Pol ordered the execution of several Khmer Rouge leaders because he became very paranoid and feared that they were plotting against him. Among these leaders were some of his closest friends who had been there since the start to help build and establish the Khmer Rouge</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y="0" x="0"/>
          <a:ext cy="0" cx="0"/>
          <a:chOff y="0" x="0"/>
          <a:chExt cy="0" cx="0"/>
        </a:xfrm>
      </p:grpSpPr>
      <p:sp>
        <p:nvSpPr>
          <p:cNvPr id="58" name="Shape 58"/>
          <p:cNvSpPr txBox="1"/>
          <p:nvPr>
            <p:ph type="title"/>
          </p:nvPr>
        </p:nvSpPr>
        <p:spPr>
          <a:xfrm>
            <a:off y="205975" x="457200"/>
            <a:ext cy="1705200" cx="8229600"/>
          </a:xfrm>
          <a:prstGeom prst="rect">
            <a:avLst/>
          </a:prstGeom>
        </p:spPr>
        <p:txBody>
          <a:bodyPr bIns="91425" rIns="91425" lIns="91425" tIns="91425" anchor="b" anchorCtr="0">
            <a:noAutofit/>
          </a:bodyPr>
          <a:lstStyle/>
          <a:p>
            <a:pPr rtl="0" lvl="0">
              <a:buNone/>
            </a:pPr>
            <a:r>
              <a:rPr b="0" sz="2400" lang="en">
                <a:solidFill>
                  <a:srgbClr val="B7B7B7"/>
                </a:solidFill>
                <a:latin typeface="Georgia"/>
                <a:ea typeface="Georgia"/>
                <a:cs typeface="Georgia"/>
                <a:sym typeface="Georgia"/>
              </a:rPr>
              <a:t>“Seize upon Fife, give to th’ edge o’ th’ sword/His wife, his babes, and all unfortunate souls/That trace him in his line” (IV.i.158-160)</a:t>
            </a:r>
          </a:p>
          <a:p>
            <a:pPr rtl="0" lvl="0">
              <a:buNone/>
            </a:pPr>
            <a:r>
              <a:rPr b="0" sz="1800" lang="en">
                <a:solidFill>
                  <a:srgbClr val="EFEFEF"/>
                </a:solidFill>
                <a:latin typeface="Georgia"/>
                <a:ea typeface="Georgia"/>
                <a:cs typeface="Georgia"/>
                <a:sym typeface="Georgia"/>
              </a:rPr>
              <a:t>Both Macbeth and Pol Pot had a complete disregard for human life</a:t>
            </a:r>
          </a:p>
        </p:txBody>
      </p:sp>
      <p:sp>
        <p:nvSpPr>
          <p:cNvPr id="59" name="Shape 59"/>
          <p:cNvSpPr txBox="1"/>
          <p:nvPr>
            <p:ph idx="1" type="body"/>
          </p:nvPr>
        </p:nvSpPr>
        <p:spPr>
          <a:xfrm>
            <a:off y="2009350" x="457200"/>
            <a:ext cy="2916599" cx="3994500"/>
          </a:xfrm>
          <a:prstGeom prst="rect">
            <a:avLst/>
          </a:prstGeom>
        </p:spPr>
        <p:txBody>
          <a:bodyPr bIns="91425" rIns="91425" lIns="91425" tIns="91425" anchor="t" anchorCtr="0">
            <a:noAutofit/>
          </a:bodyPr>
          <a:lstStyle/>
          <a:p>
            <a:pPr rtl="0" lvl="0">
              <a:lnSpc>
                <a:spcPct val="100000"/>
              </a:lnSpc>
              <a:spcBef>
                <a:spcPts val="0"/>
              </a:spcBef>
              <a:buNone/>
            </a:pPr>
            <a:r>
              <a:rPr sz="2400" lang="en">
                <a:solidFill>
                  <a:srgbClr val="F3F3F3"/>
                </a:solidFill>
                <a:latin typeface="Georgia"/>
                <a:ea typeface="Georgia"/>
                <a:cs typeface="Georgia"/>
                <a:sym typeface="Georgia"/>
              </a:rPr>
              <a:t>Macbeth</a:t>
            </a:r>
          </a:p>
          <a:p>
            <a:pPr rtl="0" lvl="0">
              <a:lnSpc>
                <a:spcPct val="100000"/>
              </a:lnSpc>
              <a:spcBef>
                <a:spcPts val="0"/>
              </a:spcBef>
              <a:buNone/>
            </a:pPr>
            <a:r>
              <a:rPr sz="2400" lang="en">
                <a:solidFill>
                  <a:srgbClr val="F3F3F3"/>
                </a:solidFill>
                <a:latin typeface="Georgia"/>
                <a:ea typeface="Georgia"/>
                <a:cs typeface="Georgia"/>
                <a:sym typeface="Georgia"/>
              </a:rPr>
              <a:t>-	</a:t>
            </a:r>
            <a:r>
              <a:rPr sz="1800" lang="en">
                <a:solidFill>
                  <a:srgbClr val="F3F3F3"/>
                </a:solidFill>
                <a:latin typeface="Georgia"/>
                <a:ea typeface="Georgia"/>
                <a:cs typeface="Georgia"/>
                <a:sym typeface="Georgia"/>
              </a:rPr>
              <a:t>Macbeth ordered the murder of an entire bloodline just because it was assumed that one of the members of that family may pose a threat to his throne.</a:t>
            </a:r>
          </a:p>
        </p:txBody>
      </p:sp>
      <p:sp>
        <p:nvSpPr>
          <p:cNvPr id="60" name="Shape 60"/>
          <p:cNvSpPr txBox="1"/>
          <p:nvPr>
            <p:ph idx="2" type="body"/>
          </p:nvPr>
        </p:nvSpPr>
        <p:spPr>
          <a:xfrm>
            <a:off y="2009250" x="4692275"/>
            <a:ext cy="2916599" cx="3994500"/>
          </a:xfrm>
          <a:prstGeom prst="rect">
            <a:avLst/>
          </a:prstGeom>
        </p:spPr>
        <p:txBody>
          <a:bodyPr bIns="91425" rIns="91425" lIns="91425" tIns="91425" anchor="t" anchorCtr="0">
            <a:noAutofit/>
          </a:bodyPr>
          <a:lstStyle/>
          <a:p>
            <a:pPr rtl="0" lvl="0">
              <a:buNone/>
            </a:pPr>
            <a:r>
              <a:rPr sz="2400" lang="en">
                <a:latin typeface="Georgia"/>
                <a:ea typeface="Georgia"/>
                <a:cs typeface="Georgia"/>
                <a:sym typeface="Georgia"/>
              </a:rPr>
              <a:t>Pol Pot</a:t>
            </a:r>
          </a:p>
          <a:p>
            <a:pPr>
              <a:buNone/>
            </a:pPr>
            <a:r>
              <a:rPr sz="2400" lang="en">
                <a:latin typeface="Georgia"/>
                <a:ea typeface="Georgia"/>
                <a:cs typeface="Georgia"/>
                <a:sym typeface="Georgia"/>
              </a:rPr>
              <a:t>-	</a:t>
            </a:r>
            <a:r>
              <a:rPr sz="1800" lang="en">
                <a:latin typeface="Georgia"/>
                <a:ea typeface="Georgia"/>
                <a:cs typeface="Georgia"/>
                <a:sym typeface="Georgia"/>
              </a:rPr>
              <a:t>Pol Pot murdered millions through torture, over working, starving, and dehydration. He later stated “Look at me now, am I a savage person? My conscious is clear.”</a:t>
            </a: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dark-gradient">
  <a:themeElements>
    <a:clrScheme name="Custom 346">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